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80" r:id="rId1"/>
    <p:sldMasterId id="2147483683" r:id="rId2"/>
    <p:sldMasterId id="2147483695" r:id="rId3"/>
  </p:sldMasterIdLst>
  <p:notesMasterIdLst>
    <p:notesMasterId r:id="rId12"/>
  </p:notesMasterIdLst>
  <p:sldIdLst>
    <p:sldId id="256" r:id="rId4"/>
    <p:sldId id="258" r:id="rId5"/>
    <p:sldId id="260" r:id="rId6"/>
    <p:sldId id="261" r:id="rId7"/>
    <p:sldId id="262" r:id="rId8"/>
    <p:sldId id="263" r:id="rId9"/>
    <p:sldId id="259" r:id="rId10"/>
    <p:sldId id="257" r:id="rId11"/>
  </p:sldIdLst>
  <p:sldSz cx="9144000" cy="6858000" type="screen4x3"/>
  <p:notesSz cx="6858000" cy="9144000"/>
  <p:embeddedFontLst>
    <p:embeddedFont>
      <p:font typeface="Calibri" panose="020F0502020204030204" pitchFamily="34" charset="0"/>
      <p:regular r:id="rId13"/>
      <p:bold r:id="rId14"/>
      <p:italic r:id="rId15"/>
      <p:boldItalic r:id="rId16"/>
    </p:embeddedFont>
    <p:embeddedFont>
      <p:font typeface="Roboto" panose="02000000000000000000" pitchFamily="2" charset="0"/>
      <p:regular r:id="rId17"/>
      <p:bold r:id="rId18"/>
      <p:italic r:id="rId19"/>
      <p:boldItalic r:id="rId20"/>
    </p:embeddedFont>
    <p:embeddedFont>
      <p:font typeface="Roboto Condensed Light" panose="02000000000000000000" pitchFamily="2" charset="0"/>
      <p:regular r:id="rId21"/>
      <p:italic r:id="rId2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73" userDrawn="1">
          <p15:clr>
            <a:srgbClr val="A4A3A4"/>
          </p15:clr>
        </p15:guide>
        <p15:guide id="2" pos="18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7934B"/>
    <a:srgbClr val="857437"/>
    <a:srgbClr val="262626"/>
    <a:srgbClr val="EEB211"/>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05" autoAdjust="0"/>
    <p:restoredTop sz="67825"/>
  </p:normalViewPr>
  <p:slideViewPr>
    <p:cSldViewPr snapToGrid="0" snapToObjects="1">
      <p:cViewPr varScale="1">
        <p:scale>
          <a:sx n="75" d="100"/>
          <a:sy n="75" d="100"/>
        </p:scale>
        <p:origin x="1544" y="176"/>
      </p:cViewPr>
      <p:guideLst>
        <p:guide orient="horz" pos="773"/>
        <p:guide pos="183"/>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font" Target="fonts/font7.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font" Target="fonts/font10.fntdata"/></Relationships>
</file>

<file path=ppt/media/image1.jpg>
</file>

<file path=ppt/media/image2.jpg>
</file>

<file path=ppt/media/image3.jpg>
</file>

<file path=ppt/media/image4.tiff>
</file>

<file path=ppt/media/image5.png>
</file>

<file path=ppt/media/image6.gif>
</file>

<file path=ppt/media/image7.jpe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0F7D36-CEC5-2F4D-B1EB-292F3741003E}" type="datetimeFigureOut">
              <a:rPr lang="en-US" smtClean="0"/>
              <a:t>9/26/19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6691BB-B7F6-A740-AD4E-E901EF43E966}" type="slidenum">
              <a:rPr lang="en-US" smtClean="0"/>
              <a:t>‹#›</a:t>
            </a:fld>
            <a:endParaRPr lang="en-US"/>
          </a:p>
        </p:txBody>
      </p:sp>
    </p:spTree>
    <p:extLst>
      <p:ext uri="{BB962C8B-B14F-4D97-AF65-F5344CB8AC3E}">
        <p14:creationId xmlns:p14="http://schemas.microsoft.com/office/powerpoint/2010/main" val="4107080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orldview.earthdata.nasa.gov/"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IN" sz="1200" b="0" i="0" u="none" strike="noStrike" kern="1200" dirty="0">
                <a:solidFill>
                  <a:schemeClr val="tx1"/>
                </a:solidFill>
                <a:effectLst/>
                <a:latin typeface="+mn-lt"/>
                <a:ea typeface="+mn-ea"/>
                <a:cs typeface="+mn-cs"/>
              </a:rPr>
              <a:t>The images were downloaded from </a:t>
            </a:r>
            <a:r>
              <a:rPr lang="en-IN" sz="1200" b="0" i="0" u="none" strike="noStrike" kern="1200" dirty="0">
                <a:solidFill>
                  <a:schemeClr val="tx1"/>
                </a:solidFill>
                <a:effectLst/>
                <a:latin typeface="+mn-lt"/>
                <a:ea typeface="+mn-ea"/>
                <a:cs typeface="+mn-cs"/>
                <a:hlinkClick r:id="rId3"/>
              </a:rPr>
              <a:t>NASA Worldview</a:t>
            </a:r>
            <a:r>
              <a:rPr lang="en-IN" sz="1200" b="0" i="0" u="none" strike="noStrike" kern="1200" dirty="0">
                <a:solidFill>
                  <a:schemeClr val="tx1"/>
                </a:solidFill>
                <a:effectLst/>
                <a:latin typeface="+mn-lt"/>
                <a:ea typeface="+mn-ea"/>
                <a:cs typeface="+mn-cs"/>
              </a:rPr>
              <a:t>. Three regions, spanning 21 degrees longitude and 14 degrees latitude, were chosen. The true-</a:t>
            </a:r>
            <a:r>
              <a:rPr lang="en-IN" sz="1200" b="0" i="0" u="none" strike="noStrike" kern="1200" dirty="0" err="1">
                <a:solidFill>
                  <a:schemeClr val="tx1"/>
                </a:solidFill>
                <a:effectLst/>
                <a:latin typeface="+mn-lt"/>
                <a:ea typeface="+mn-ea"/>
                <a:cs typeface="+mn-cs"/>
              </a:rPr>
              <a:t>color</a:t>
            </a:r>
            <a:r>
              <a:rPr lang="en-IN" sz="1200" b="0" i="0" u="none" strike="noStrike" kern="1200" dirty="0">
                <a:solidFill>
                  <a:schemeClr val="tx1"/>
                </a:solidFill>
                <a:effectLst/>
                <a:latin typeface="+mn-lt"/>
                <a:ea typeface="+mn-ea"/>
                <a:cs typeface="+mn-cs"/>
              </a:rPr>
              <a:t> images were taken from two polar-orbiting satellites, TERRA and AQUA, each of which pass a specific region once a day. Due to the small footprint of the imager (MODIS) on board these satellites, an image might be stitched together from two orbits. The remaining area, which has not been covered by two succeeding orbits, is marked black.</a:t>
            </a:r>
          </a:p>
          <a:p>
            <a:pPr fontAlgn="base"/>
            <a:endParaRPr lang="en-IN" sz="1200" b="0" i="0" u="none" strike="noStrike" kern="1200" dirty="0">
              <a:solidFill>
                <a:schemeClr val="tx1"/>
              </a:solidFill>
              <a:effectLst/>
              <a:latin typeface="+mn-lt"/>
              <a:ea typeface="+mn-ea"/>
              <a:cs typeface="+mn-cs"/>
            </a:endParaRPr>
          </a:p>
          <a:p>
            <a:pPr fontAlgn="base"/>
            <a:r>
              <a:rPr lang="en-IN" sz="1200" b="0" i="0" u="none" strike="noStrike" kern="1200" dirty="0">
                <a:solidFill>
                  <a:schemeClr val="tx1"/>
                </a:solidFill>
                <a:effectLst/>
                <a:latin typeface="+mn-lt"/>
                <a:ea typeface="+mn-ea"/>
                <a:cs typeface="+mn-cs"/>
              </a:rPr>
              <a:t>Climate change has been at the top of our minds and on the forefront of important political decision-making for many years. We hope you can use this competition’s dataset to help demystify an important climatic variable. Scientists, like those at Max Planck Institute for Meteorology, are leading the charge with new research on the world’s ever-changing atmosphere and they need your help to better understand the clouds.</a:t>
            </a:r>
            <a:endParaRPr lang="en-US" sz="1200" b="0" i="0" u="none" strike="noStrike" kern="1200" dirty="0">
              <a:solidFill>
                <a:schemeClr val="tx1"/>
              </a:solidFill>
              <a:effectLst/>
              <a:latin typeface="+mn-lt"/>
              <a:ea typeface="+mn-ea"/>
              <a:cs typeface="+mn-cs"/>
            </a:endParaRPr>
          </a:p>
          <a:p>
            <a:pPr fontAlgn="base"/>
            <a:endParaRPr lang="en-US" sz="1200" b="0" i="0" u="none" strike="noStrike" kern="1200" dirty="0">
              <a:solidFill>
                <a:schemeClr val="tx1"/>
              </a:solidFill>
              <a:effectLst/>
              <a:latin typeface="+mn-lt"/>
              <a:ea typeface="+mn-ea"/>
              <a:cs typeface="+mn-cs"/>
            </a:endParaRPr>
          </a:p>
          <a:p>
            <a:pPr fontAlgn="base"/>
            <a:r>
              <a:rPr lang="en-IN" sz="1200" b="0" i="0" u="none" strike="noStrike" kern="1200" dirty="0">
                <a:solidFill>
                  <a:schemeClr val="tx1"/>
                </a:solidFill>
                <a:effectLst/>
                <a:latin typeface="+mn-lt"/>
                <a:ea typeface="+mn-ea"/>
                <a:cs typeface="+mn-cs"/>
              </a:rPr>
              <a:t>In this challenge, you will build a model to classify cloud organization patterns from satellite images. If successful, you’ll help scientists to better understand how clouds will shape our future climate. This research will guide the development of next-generation models which could reduce uncertainties in climate projections.</a:t>
            </a:r>
          </a:p>
        </p:txBody>
      </p:sp>
      <p:sp>
        <p:nvSpPr>
          <p:cNvPr id="4" name="Slide Number Placeholder 3"/>
          <p:cNvSpPr>
            <a:spLocks noGrp="1"/>
          </p:cNvSpPr>
          <p:nvPr>
            <p:ph type="sldNum" sz="quarter" idx="5"/>
          </p:nvPr>
        </p:nvSpPr>
        <p:spPr/>
        <p:txBody>
          <a:bodyPr/>
          <a:lstStyle/>
          <a:p>
            <a:fld id="{AD6691BB-B7F6-A740-AD4E-E901EF43E966}" type="slidenum">
              <a:rPr lang="en-US" smtClean="0"/>
              <a:t>2</a:t>
            </a:fld>
            <a:endParaRPr lang="en-US"/>
          </a:p>
        </p:txBody>
      </p:sp>
    </p:spTree>
    <p:extLst>
      <p:ext uri="{BB962C8B-B14F-4D97-AF65-F5344CB8AC3E}">
        <p14:creationId xmlns:p14="http://schemas.microsoft.com/office/powerpoint/2010/main" val="3196006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sz="1200" b="0" i="0" u="none" strike="noStrike" kern="1200" dirty="0">
                <a:solidFill>
                  <a:schemeClr val="tx1"/>
                </a:solidFill>
                <a:effectLst/>
                <a:latin typeface="+mn-lt"/>
                <a:ea typeface="+mn-ea"/>
                <a:cs typeface="+mn-cs"/>
              </a:rPr>
              <a:t>. Just as clouds affect climate, changes in the climate affect clouds. This relationship is known as cloud-climate feedback. It is one of the most challenging research areas in climate science.</a:t>
            </a:r>
            <a:endParaRPr lang="en-US" dirty="0"/>
          </a:p>
        </p:txBody>
      </p:sp>
      <p:sp>
        <p:nvSpPr>
          <p:cNvPr id="4" name="Slide Number Placeholder 3"/>
          <p:cNvSpPr>
            <a:spLocks noGrp="1"/>
          </p:cNvSpPr>
          <p:nvPr>
            <p:ph type="sldNum" sz="quarter" idx="5"/>
          </p:nvPr>
        </p:nvSpPr>
        <p:spPr/>
        <p:txBody>
          <a:bodyPr/>
          <a:lstStyle/>
          <a:p>
            <a:fld id="{AD6691BB-B7F6-A740-AD4E-E901EF43E966}" type="slidenum">
              <a:rPr lang="en-US" smtClean="0"/>
              <a:t>3</a:t>
            </a:fld>
            <a:endParaRPr lang="en-US"/>
          </a:p>
        </p:txBody>
      </p:sp>
    </p:spTree>
    <p:extLst>
      <p:ext uri="{BB962C8B-B14F-4D97-AF65-F5344CB8AC3E}">
        <p14:creationId xmlns:p14="http://schemas.microsoft.com/office/powerpoint/2010/main" val="3228988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239196" y="3793068"/>
            <a:ext cx="5096935" cy="1684868"/>
          </a:xfrm>
          <a:prstGeom prst="rect">
            <a:avLst/>
          </a:prstGeom>
        </p:spPr>
        <p:txBody>
          <a:bodyPr>
            <a:noAutofit/>
          </a:bodyPr>
          <a:lstStyle>
            <a:lvl1pPr marL="0" indent="0" algn="l">
              <a:lnSpc>
                <a:spcPts val="3600"/>
              </a:lnSpc>
              <a:buNone/>
              <a:defRPr sz="3000" b="0" cap="none" spc="0" baseline="0">
                <a:solidFill>
                  <a:schemeClr val="tx1">
                    <a:lumMod val="50000"/>
                    <a:lumOff val="50000"/>
                  </a:schemeClr>
                </a:solidFill>
                <a:latin typeface="Roboto Condensed Light" pitchFamily="2" charset="0"/>
                <a:ea typeface="Roboto Condensed Light" pitchFamily="2" charset="0"/>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
        <p:nvSpPr>
          <p:cNvPr id="4" name="Title 1">
            <a:extLst>
              <a:ext uri="{FF2B5EF4-FFF2-40B4-BE49-F238E27FC236}">
                <a16:creationId xmlns:a16="http://schemas.microsoft.com/office/drawing/2014/main" id="{F17EE9D9-49A7-AE42-84D1-352EBEE407C2}"/>
              </a:ext>
            </a:extLst>
          </p:cNvPr>
          <p:cNvSpPr>
            <a:spLocks noGrp="1"/>
          </p:cNvSpPr>
          <p:nvPr>
            <p:ph type="ctrTitle"/>
          </p:nvPr>
        </p:nvSpPr>
        <p:spPr>
          <a:xfrm>
            <a:off x="3239197" y="333632"/>
            <a:ext cx="5096935" cy="3459435"/>
          </a:xfrm>
          <a:prstGeom prst="rect">
            <a:avLst/>
          </a:prstGeom>
        </p:spPr>
        <p:txBody>
          <a:bodyPr anchor="b" anchorCtr="0">
            <a:normAutofit/>
          </a:bodyPr>
          <a:lstStyle>
            <a:lvl1pPr algn="l">
              <a:lnSpc>
                <a:spcPts val="4800"/>
              </a:lnSpc>
              <a:defRPr sz="4200" b="1" cap="none" spc="0" baseline="0">
                <a:solidFill>
                  <a:srgbClr val="A7934B"/>
                </a:solidFill>
                <a:latin typeface="Roboto" panose="02000000000000000000" pitchFamily="2" charset="0"/>
                <a:ea typeface="Roboto" panose="02000000000000000000" pitchFamily="2" charset="0"/>
                <a:cs typeface="Roboto" panose="02000000000000000000" pitchFamily="2" charset="0"/>
              </a:defRPr>
            </a:lvl1pPr>
          </a:lstStyle>
          <a:p>
            <a:r>
              <a:rPr lang="en-US" dirty="0"/>
              <a:t>Click to edit Master title style</a:t>
            </a:r>
          </a:p>
        </p:txBody>
      </p:sp>
    </p:spTree>
    <p:extLst>
      <p:ext uri="{BB962C8B-B14F-4D97-AF65-F5344CB8AC3E}">
        <p14:creationId xmlns:p14="http://schemas.microsoft.com/office/powerpoint/2010/main" val="10272513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99861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1121423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42609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27366059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4398379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7197854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84054762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270811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58446158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DA8079-4F60-D34B-96A4-C32E3C6A4A6C}"/>
              </a:ext>
            </a:extLst>
          </p:cNvPr>
          <p:cNvSpPr>
            <a:spLocks noGrp="1"/>
          </p:cNvSpPr>
          <p:nvPr>
            <p:ph type="title" orient="vert"/>
          </p:nvPr>
        </p:nvSpPr>
        <p:spPr>
          <a:xfrm>
            <a:off x="6886575" y="365125"/>
            <a:ext cx="1971675" cy="581183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0213FC5-8FDB-D640-8F18-46D09DD7FDA5}"/>
              </a:ext>
            </a:extLst>
          </p:cNvPr>
          <p:cNvSpPr>
            <a:spLocks noGrp="1"/>
          </p:cNvSpPr>
          <p:nvPr>
            <p:ph type="body" orient="vert" idx="1"/>
          </p:nvPr>
        </p:nvSpPr>
        <p:spPr>
          <a:xfrm>
            <a:off x="285750" y="365125"/>
            <a:ext cx="6600825" cy="5811838"/>
          </a:xfrm>
        </p:spPr>
        <p:txBody>
          <a:bodyPr vert="eaVert"/>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89F9D1-30A5-3C44-9E01-F570121CC3F9}"/>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F4AC5DF8-E50D-1745-97C5-A23C0E511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2D20E1-9670-8A49-9442-60CC23074B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115465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BFBEFA-1B24-BD40-967B-224093822B35}"/>
              </a:ext>
            </a:extLst>
          </p:cNvPr>
          <p:cNvSpPr>
            <a:spLocks noGrp="1"/>
          </p:cNvSpPr>
          <p:nvPr>
            <p:ph idx="1"/>
          </p:nvPr>
        </p:nvSpPr>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C128C1E-32D8-CF48-A92C-E6AC112D0D06}"/>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3B7E5600-2DCC-EB44-9203-121C72C9B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2FBA1A-F7CC-514B-BEB5-104BA2E09E1E}"/>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7" name="Title Placeholder 1">
            <a:extLst>
              <a:ext uri="{FF2B5EF4-FFF2-40B4-BE49-F238E27FC236}">
                <a16:creationId xmlns:a16="http://schemas.microsoft.com/office/drawing/2014/main" id="{D1CD0E1A-EFF5-9943-8AA6-521A2B23E647}"/>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571505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B768D-628B-BB40-BEE5-32E27182F2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4DA323E-BF1A-8C44-9650-0F8A4E12DCC0}"/>
              </a:ext>
            </a:extLst>
          </p:cNvPr>
          <p:cNvSpPr>
            <a:spLocks noGrp="1"/>
          </p:cNvSpPr>
          <p:nvPr>
            <p:ph sz="half" idx="1"/>
          </p:nvPr>
        </p:nvSpPr>
        <p:spPr>
          <a:xfrm>
            <a:off x="284285" y="1215483"/>
            <a:ext cx="4211515"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271EEF26-478D-684B-BFF1-D8FD9BE7D5F9}"/>
              </a:ext>
            </a:extLst>
          </p:cNvPr>
          <p:cNvSpPr>
            <a:spLocks noGrp="1"/>
          </p:cNvSpPr>
          <p:nvPr>
            <p:ph sz="half" idx="2"/>
          </p:nvPr>
        </p:nvSpPr>
        <p:spPr>
          <a:xfrm>
            <a:off x="4648200" y="1215483"/>
            <a:ext cx="4210050" cy="496148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75ABF72E-E074-E741-8514-3417AC9D80AB}"/>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23752637-104D-064E-9B91-0BC72B6E10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44C3EF-E136-164D-954C-112EADD99ADD}"/>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661298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E310077-12D2-2D4D-8F51-D9CB6B044F9B}"/>
              </a:ext>
            </a:extLst>
          </p:cNvPr>
          <p:cNvSpPr>
            <a:spLocks noGrp="1"/>
          </p:cNvSpPr>
          <p:nvPr>
            <p:ph type="body" idx="1"/>
          </p:nvPr>
        </p:nvSpPr>
        <p:spPr>
          <a:xfrm>
            <a:off x="285750" y="1235113"/>
            <a:ext cx="421322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0DF7D1-4D77-4C46-B579-F5861C7459AC}"/>
              </a:ext>
            </a:extLst>
          </p:cNvPr>
          <p:cNvSpPr>
            <a:spLocks noGrp="1"/>
          </p:cNvSpPr>
          <p:nvPr>
            <p:ph sz="half" idx="2"/>
          </p:nvPr>
        </p:nvSpPr>
        <p:spPr>
          <a:xfrm>
            <a:off x="285750" y="2078656"/>
            <a:ext cx="4213225"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A19A1FD-16BD-7B41-8D0F-269780D1BBDC}"/>
              </a:ext>
            </a:extLst>
          </p:cNvPr>
          <p:cNvSpPr>
            <a:spLocks noGrp="1"/>
          </p:cNvSpPr>
          <p:nvPr>
            <p:ph type="body" sz="quarter" idx="3"/>
          </p:nvPr>
        </p:nvSpPr>
        <p:spPr>
          <a:xfrm>
            <a:off x="4629150" y="1235113"/>
            <a:ext cx="422910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BAF2E0-F5E8-3946-89DE-62BFD441B2F1}"/>
              </a:ext>
            </a:extLst>
          </p:cNvPr>
          <p:cNvSpPr>
            <a:spLocks noGrp="1"/>
          </p:cNvSpPr>
          <p:nvPr>
            <p:ph sz="quarter" idx="4"/>
          </p:nvPr>
        </p:nvSpPr>
        <p:spPr>
          <a:xfrm>
            <a:off x="4629150" y="2078656"/>
            <a:ext cx="4229100" cy="4111007"/>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DF5BD322-BC93-4244-92C5-7651A7979906}"/>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8" name="Footer Placeholder 7">
            <a:extLst>
              <a:ext uri="{FF2B5EF4-FFF2-40B4-BE49-F238E27FC236}">
                <a16:creationId xmlns:a16="http://schemas.microsoft.com/office/drawing/2014/main" id="{9DE79E3B-E843-6343-9ECC-916F6A2E3E5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3D151B-D611-8446-9323-A31F43088641}"/>
              </a:ext>
            </a:extLst>
          </p:cNvPr>
          <p:cNvSpPr>
            <a:spLocks noGrp="1"/>
          </p:cNvSpPr>
          <p:nvPr>
            <p:ph type="sldNum" sz="quarter" idx="12"/>
          </p:nvPr>
        </p:nvSpPr>
        <p:spPr/>
        <p:txBody>
          <a:bodyPr/>
          <a:lstStyle/>
          <a:p>
            <a:fld id="{AE678206-0642-9F48-9727-6B519CB285FA}" type="slidenum">
              <a:rPr lang="en-US" smtClean="0"/>
              <a:t>‹#›</a:t>
            </a:fld>
            <a:endParaRPr lang="en-US"/>
          </a:p>
        </p:txBody>
      </p:sp>
      <p:sp>
        <p:nvSpPr>
          <p:cNvPr id="10" name="Title Placeholder 1">
            <a:extLst>
              <a:ext uri="{FF2B5EF4-FFF2-40B4-BE49-F238E27FC236}">
                <a16:creationId xmlns:a16="http://schemas.microsoft.com/office/drawing/2014/main" id="{419FCA3D-219A-9547-A7A7-4EB9BE7DD721}"/>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12046095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B5170-396F-CE4F-A0AB-300CE9708E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A6F2CA-2DD1-AF41-91EF-4D055700CA0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4" name="Footer Placeholder 3">
            <a:extLst>
              <a:ext uri="{FF2B5EF4-FFF2-40B4-BE49-F238E27FC236}">
                <a16:creationId xmlns:a16="http://schemas.microsoft.com/office/drawing/2014/main" id="{07635E81-A1AE-8442-89DE-148AC4FCDA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583BD-E195-8D45-B88C-3F15BB700766}"/>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420620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7AE419-AE08-F348-87A6-E9445B339E62}"/>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3" name="Footer Placeholder 2">
            <a:extLst>
              <a:ext uri="{FF2B5EF4-FFF2-40B4-BE49-F238E27FC236}">
                <a16:creationId xmlns:a16="http://schemas.microsoft.com/office/drawing/2014/main" id="{C4F02ABE-49F8-8E43-8B96-1F432917E9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30AFCF-7504-9244-8529-F384A6BDB3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23905014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EC417-39B3-8947-8902-0153B5002093}"/>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790FAD0-D969-274E-8AC0-FC5A894FB3FE}"/>
              </a:ext>
            </a:extLst>
          </p:cNvPr>
          <p:cNvSpPr>
            <a:spLocks noGrp="1"/>
          </p:cNvSpPr>
          <p:nvPr>
            <p:ph idx="1"/>
          </p:nvPr>
        </p:nvSpPr>
        <p:spPr>
          <a:xfrm>
            <a:off x="3235325" y="457201"/>
            <a:ext cx="5622925"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705FBC2C-9388-6049-AEF3-C1606676A7E6}"/>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0AEA470E-5CA9-A545-B98E-1EFAA05E8BF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E99ABCA5-3B76-9E47-892E-A475FC83C7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F5A757-8D62-3444-9BDB-1CB584B73545}"/>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40034916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8E57A-36CB-814D-B1A5-9012A244B555}"/>
              </a:ext>
            </a:extLst>
          </p:cNvPr>
          <p:cNvSpPr>
            <a:spLocks noGrp="1"/>
          </p:cNvSpPr>
          <p:nvPr>
            <p:ph type="title"/>
          </p:nvPr>
        </p:nvSpPr>
        <p:spPr>
          <a:xfrm>
            <a:off x="285750" y="457200"/>
            <a:ext cx="2949575" cy="1600200"/>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5D3259A3-587A-6D4A-AEF8-E4225996F750}"/>
              </a:ext>
            </a:extLst>
          </p:cNvPr>
          <p:cNvSpPr>
            <a:spLocks noGrp="1"/>
          </p:cNvSpPr>
          <p:nvPr>
            <p:ph type="pic" idx="1"/>
          </p:nvPr>
        </p:nvSpPr>
        <p:spPr>
          <a:xfrm>
            <a:off x="3235325" y="457201"/>
            <a:ext cx="5622925"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34AC1918-55BE-A644-8FDC-9E18F9A994B4}"/>
              </a:ext>
            </a:extLst>
          </p:cNvPr>
          <p:cNvSpPr>
            <a:spLocks noGrp="1"/>
          </p:cNvSpPr>
          <p:nvPr>
            <p:ph type="body" sz="half" idx="2"/>
          </p:nvPr>
        </p:nvSpPr>
        <p:spPr>
          <a:xfrm>
            <a:off x="285750" y="2274848"/>
            <a:ext cx="2949575" cy="359413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a:extLst>
              <a:ext uri="{FF2B5EF4-FFF2-40B4-BE49-F238E27FC236}">
                <a16:creationId xmlns:a16="http://schemas.microsoft.com/office/drawing/2014/main" id="{9B9DD8F2-DDA7-354F-9FEA-A07E773A64F1}"/>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6" name="Footer Placeholder 5">
            <a:extLst>
              <a:ext uri="{FF2B5EF4-FFF2-40B4-BE49-F238E27FC236}">
                <a16:creationId xmlns:a16="http://schemas.microsoft.com/office/drawing/2014/main" id="{57F10CDF-1139-2249-8F5E-3E7043CC18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3F2438-4A98-5A4C-9057-FC3F0CBCD520}"/>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1077450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886C1-1209-CD40-86E4-C72B7974BEB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157BF9-8D1A-FD41-A037-BF729754D18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A231DA-AB5C-C240-9332-9CC3D46A81BD}"/>
              </a:ext>
            </a:extLst>
          </p:cNvPr>
          <p:cNvSpPr>
            <a:spLocks noGrp="1"/>
          </p:cNvSpPr>
          <p:nvPr>
            <p:ph type="dt" sz="half" idx="10"/>
          </p:nvPr>
        </p:nvSpPr>
        <p:spPr/>
        <p:txBody>
          <a:body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3067AB74-A3C5-CF45-A5A3-124A94D150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F83F40-6572-9341-AE1A-0342450A98AB}"/>
              </a:ext>
            </a:extLst>
          </p:cNvPr>
          <p:cNvSpPr>
            <a:spLocks noGrp="1"/>
          </p:cNvSpPr>
          <p:nvPr>
            <p:ph type="sldNum" sz="quarter" idx="12"/>
          </p:nvPr>
        </p:nvSpPr>
        <p:spPr/>
        <p:txBody>
          <a:bodyPr/>
          <a:lstStyle/>
          <a:p>
            <a:fld id="{AE678206-0642-9F48-9727-6B519CB285FA}" type="slidenum">
              <a:rPr lang="en-US" smtClean="0"/>
              <a:t>‹#›</a:t>
            </a:fld>
            <a:endParaRPr lang="en-US"/>
          </a:p>
        </p:txBody>
      </p:sp>
    </p:spTree>
    <p:extLst>
      <p:ext uri="{BB962C8B-B14F-4D97-AF65-F5344CB8AC3E}">
        <p14:creationId xmlns:p14="http://schemas.microsoft.com/office/powerpoint/2010/main" val="391563879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image" Target="../media/image2.jpg"/><Relationship Id="rId5" Type="http://schemas.openxmlformats.org/officeDocument/2006/relationships/slideLayout" Target="../slideLayouts/slideLayout6.xml"/><Relationship Id="rId10" Type="http://schemas.openxmlformats.org/officeDocument/2006/relationships/theme" Target="../theme/theme2.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slideLayout" Target="../slideLayouts/slideLayout13.xml"/><Relationship Id="rId7" Type="http://schemas.openxmlformats.org/officeDocument/2006/relationships/slideLayout" Target="../slideLayouts/slideLayout17.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image" Target="../media/image3.jpg"/><Relationship Id="rId5" Type="http://schemas.openxmlformats.org/officeDocument/2006/relationships/slideLayout" Target="../slideLayouts/slideLayout15.xml"/><Relationship Id="rId10" Type="http://schemas.openxmlformats.org/officeDocument/2006/relationships/theme" Target="../theme/theme3.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2981321"/>
      </p:ext>
    </p:extLst>
  </p:cSld>
  <p:clrMap bg1="lt1" tx1="dk1" bg2="lt2" tx2="dk2" accent1="accent1" accent2="accent2" accent3="accent3" accent4="accent4" accent5="accent5" accent6="accent6" hlink="hlink" folHlink="folHlink"/>
  <p:sldLayoutIdLst>
    <p:sldLayoutId id="2147483681" r:id="rId1"/>
  </p:sldLayoutIdLst>
  <p:txStyles>
    <p:titleStyle>
      <a:lvl1pPr algn="l" defTabSz="342900" rtl="0" eaLnBrk="1" latinLnBrk="0" hangingPunct="1">
        <a:spcBef>
          <a:spcPct val="0"/>
        </a:spcBef>
        <a:buNone/>
        <a:defRPr sz="3600" b="1" kern="1200">
          <a:solidFill>
            <a:srgbClr val="857437"/>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2871032842"/>
      </p:ext>
    </p:extLst>
  </p:cSld>
  <p:clrMap bg1="lt1" tx1="dk1" bg2="lt2" tx2="dk2" accent1="accent1" accent2="accent2" accent3="accent3" accent4="accent4" accent5="accent5" accent6="accent6" hlink="hlink" folHlink="folHlink"/>
  <p:sldLayoutIdLst>
    <p:sldLayoutId id="2147483685"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Lst>
  <p:txStyles>
    <p:titleStyle>
      <a:lvl1pPr algn="l" defTabSz="914400" rtl="0" eaLnBrk="1" latinLnBrk="0" hangingPunct="1">
        <a:lnSpc>
          <a:spcPct val="90000"/>
        </a:lnSpc>
        <a:spcBef>
          <a:spcPct val="0"/>
        </a:spcBef>
        <a:buNone/>
        <a:defRPr sz="3600" b="1" i="0" kern="1200" baseline="0">
          <a:solidFill>
            <a:srgbClr val="A7934B"/>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66794E2-0939-7444-A82A-8BD5C7FA1DDC}"/>
              </a:ext>
            </a:extLst>
          </p:cNvPr>
          <p:cNvSpPr>
            <a:spLocks noGrp="1"/>
          </p:cNvSpPr>
          <p:nvPr>
            <p:ph type="title"/>
          </p:nvPr>
        </p:nvSpPr>
        <p:spPr>
          <a:xfrm>
            <a:off x="285750" y="200721"/>
            <a:ext cx="8572500" cy="1014761"/>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616A5F8-57A3-204B-9489-10B6EA097328}"/>
              </a:ext>
            </a:extLst>
          </p:cNvPr>
          <p:cNvSpPr>
            <a:spLocks noGrp="1"/>
          </p:cNvSpPr>
          <p:nvPr>
            <p:ph type="body" idx="1"/>
          </p:nvPr>
        </p:nvSpPr>
        <p:spPr>
          <a:xfrm>
            <a:off x="285750" y="1215483"/>
            <a:ext cx="8572500" cy="459635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2B2C088-FD5F-6E47-B5E9-B42B8CA51A39}"/>
              </a:ext>
            </a:extLst>
          </p:cNvPr>
          <p:cNvSpPr>
            <a:spLocks noGrp="1"/>
          </p:cNvSpPr>
          <p:nvPr>
            <p:ph type="dt" sz="half" idx="2"/>
          </p:nvPr>
        </p:nvSpPr>
        <p:spPr>
          <a:xfrm>
            <a:off x="285750" y="5811838"/>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6554A5-B4DD-7045-B047-B7DA6D1E70A4}" type="datetimeFigureOut">
              <a:rPr lang="en-US" smtClean="0"/>
              <a:t>9/26/19</a:t>
            </a:fld>
            <a:endParaRPr lang="en-US"/>
          </a:p>
        </p:txBody>
      </p:sp>
      <p:sp>
        <p:nvSpPr>
          <p:cNvPr id="5" name="Footer Placeholder 4">
            <a:extLst>
              <a:ext uri="{FF2B5EF4-FFF2-40B4-BE49-F238E27FC236}">
                <a16:creationId xmlns:a16="http://schemas.microsoft.com/office/drawing/2014/main" id="{BE9B8B9A-12D6-EA40-AB29-6918054B5DA5}"/>
              </a:ext>
            </a:extLst>
          </p:cNvPr>
          <p:cNvSpPr>
            <a:spLocks noGrp="1"/>
          </p:cNvSpPr>
          <p:nvPr>
            <p:ph type="ftr" sz="quarter" idx="3"/>
          </p:nvPr>
        </p:nvSpPr>
        <p:spPr>
          <a:xfrm>
            <a:off x="2344615" y="5811838"/>
            <a:ext cx="445623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AA9F842A-A21A-C542-88CC-30F0DD78DA6E}"/>
              </a:ext>
            </a:extLst>
          </p:cNvPr>
          <p:cNvSpPr>
            <a:spLocks noGrp="1"/>
          </p:cNvSpPr>
          <p:nvPr>
            <p:ph type="sldNum" sz="quarter" idx="4"/>
          </p:nvPr>
        </p:nvSpPr>
        <p:spPr>
          <a:xfrm>
            <a:off x="6800850" y="5811838"/>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678206-0642-9F48-9727-6B519CB285FA}" type="slidenum">
              <a:rPr lang="en-US" smtClean="0"/>
              <a:t>‹#›</a:t>
            </a:fld>
            <a:endParaRPr lang="en-US" dirty="0"/>
          </a:p>
        </p:txBody>
      </p:sp>
    </p:spTree>
    <p:extLst>
      <p:ext uri="{BB962C8B-B14F-4D97-AF65-F5344CB8AC3E}">
        <p14:creationId xmlns:p14="http://schemas.microsoft.com/office/powerpoint/2010/main" val="3200410577"/>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Lst>
  <p:txStyles>
    <p:titleStyle>
      <a:lvl1pPr algn="l" defTabSz="914400" rtl="0" eaLnBrk="1" latinLnBrk="0" hangingPunct="1">
        <a:lnSpc>
          <a:spcPct val="90000"/>
        </a:lnSpc>
        <a:spcBef>
          <a:spcPct val="0"/>
        </a:spcBef>
        <a:buNone/>
        <a:defRPr sz="3600" b="1" i="0" kern="1200" baseline="0">
          <a:solidFill>
            <a:srgbClr val="003057"/>
          </a:solidFill>
          <a:latin typeface="Roboto" panose="02000000000000000000" pitchFamily="2" charset="0"/>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Roboto" panose="02000000000000000000" pitchFamily="2" charset="0"/>
          <a:ea typeface="Roboto" panose="02000000000000000000" pitchFamily="2" charset="0"/>
          <a:cs typeface="Roboto" panose="02000000000000000000" pitchFamily="2"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Roboto" panose="02000000000000000000" pitchFamily="2" charset="0"/>
          <a:ea typeface="Roboto" panose="02000000000000000000" pitchFamily="2" charset="0"/>
          <a:cs typeface="Roboto" panose="02000000000000000000" pitchFamily="2"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Roboto" panose="02000000000000000000" pitchFamily="2" charset="0"/>
          <a:ea typeface="Roboto" panose="02000000000000000000" pitchFamily="2" charset="0"/>
          <a:cs typeface="Roboto" panose="02000000000000000000" pitchFamily="2"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Roboto" panose="02000000000000000000" pitchFamily="2" charset="0"/>
          <a:ea typeface="Roboto" panose="02000000000000000000" pitchFamily="2" charset="0"/>
          <a:cs typeface="Roboto" panose="02000000000000000000" pitchFamily="2"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E95FB-AFDA-C24E-BDC1-87184FFF62A0}"/>
              </a:ext>
            </a:extLst>
          </p:cNvPr>
          <p:cNvSpPr>
            <a:spLocks noGrp="1"/>
          </p:cNvSpPr>
          <p:nvPr>
            <p:ph type="ctrTitle"/>
          </p:nvPr>
        </p:nvSpPr>
        <p:spPr>
          <a:xfrm>
            <a:off x="3239196" y="1854075"/>
            <a:ext cx="5726674" cy="1938992"/>
          </a:xfrm>
          <a:prstGeom prst="rect">
            <a:avLst/>
          </a:prstGeom>
        </p:spPr>
        <p:txBody>
          <a:bodyPr wrap="square">
            <a:normAutofit/>
          </a:bodyPr>
          <a:lstStyle/>
          <a:p>
            <a:r>
              <a:rPr lang="en-US" dirty="0"/>
              <a:t>Clearing the Haze from Climate Models </a:t>
            </a:r>
          </a:p>
        </p:txBody>
      </p:sp>
      <p:sp>
        <p:nvSpPr>
          <p:cNvPr id="3" name="Subtitle 2">
            <a:extLst>
              <a:ext uri="{FF2B5EF4-FFF2-40B4-BE49-F238E27FC236}">
                <a16:creationId xmlns:a16="http://schemas.microsoft.com/office/drawing/2014/main" id="{B7E66134-3B68-CA46-9583-81F439EB81A2}"/>
              </a:ext>
            </a:extLst>
          </p:cNvPr>
          <p:cNvSpPr>
            <a:spLocks noGrp="1"/>
          </p:cNvSpPr>
          <p:nvPr>
            <p:ph type="subTitle" idx="1"/>
          </p:nvPr>
        </p:nvSpPr>
        <p:spPr>
          <a:xfrm>
            <a:off x="3239196" y="3793068"/>
            <a:ext cx="5726674" cy="1684868"/>
          </a:xfrm>
        </p:spPr>
        <p:txBody>
          <a:bodyPr/>
          <a:lstStyle/>
          <a:p>
            <a:r>
              <a:rPr lang="en-US" dirty="0"/>
              <a:t>Deep Learning for the Improvement of Cloud Identification</a:t>
            </a:r>
          </a:p>
        </p:txBody>
      </p:sp>
    </p:spTree>
    <p:extLst>
      <p:ext uri="{BB962C8B-B14F-4D97-AF65-F5344CB8AC3E}">
        <p14:creationId xmlns:p14="http://schemas.microsoft.com/office/powerpoint/2010/main" val="2789775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6CCFBC-CEEA-8445-9C0A-80973839FEA5}"/>
              </a:ext>
            </a:extLst>
          </p:cNvPr>
          <p:cNvSpPr>
            <a:spLocks noGrp="1"/>
          </p:cNvSpPr>
          <p:nvPr>
            <p:ph type="title"/>
          </p:nvPr>
        </p:nvSpPr>
        <p:spPr/>
        <p:txBody>
          <a:bodyPr/>
          <a:lstStyle/>
          <a:p>
            <a:r>
              <a:rPr lang="en-US" dirty="0"/>
              <a:t>Problem Statement</a:t>
            </a:r>
          </a:p>
        </p:txBody>
      </p:sp>
      <p:pic>
        <p:nvPicPr>
          <p:cNvPr id="6" name="Picture 5">
            <a:extLst>
              <a:ext uri="{FF2B5EF4-FFF2-40B4-BE49-F238E27FC236}">
                <a16:creationId xmlns:a16="http://schemas.microsoft.com/office/drawing/2014/main" id="{E57EEC47-EDCE-6643-9ABF-DFD9CC9D0691}"/>
              </a:ext>
            </a:extLst>
          </p:cNvPr>
          <p:cNvPicPr>
            <a:picLocks noChangeAspect="1"/>
          </p:cNvPicPr>
          <p:nvPr/>
        </p:nvPicPr>
        <p:blipFill>
          <a:blip r:embed="rId3"/>
          <a:stretch>
            <a:fillRect/>
          </a:stretch>
        </p:blipFill>
        <p:spPr>
          <a:xfrm>
            <a:off x="1319742" y="1281802"/>
            <a:ext cx="6504516" cy="4336344"/>
          </a:xfrm>
          <a:prstGeom prst="rect">
            <a:avLst/>
          </a:prstGeom>
        </p:spPr>
      </p:pic>
      <p:sp>
        <p:nvSpPr>
          <p:cNvPr id="7" name="Content Placeholder 4">
            <a:extLst>
              <a:ext uri="{FF2B5EF4-FFF2-40B4-BE49-F238E27FC236}">
                <a16:creationId xmlns:a16="http://schemas.microsoft.com/office/drawing/2014/main" id="{4A098F5C-9959-534C-8DF7-8BCA63C66550}"/>
              </a:ext>
            </a:extLst>
          </p:cNvPr>
          <p:cNvSpPr>
            <a:spLocks noGrp="1"/>
          </p:cNvSpPr>
          <p:nvPr>
            <p:ph idx="1"/>
          </p:nvPr>
        </p:nvSpPr>
        <p:spPr>
          <a:xfrm>
            <a:off x="1319742" y="5830194"/>
            <a:ext cx="6504516" cy="827085"/>
          </a:xfrm>
          <a:solidFill>
            <a:srgbClr val="A7934B">
              <a:alpha val="25000"/>
            </a:srgbClr>
          </a:solidFill>
        </p:spPr>
        <p:txBody>
          <a:bodyPr anchor="ctr">
            <a:normAutofit fontScale="77500" lnSpcReduction="20000"/>
          </a:bodyPr>
          <a:lstStyle/>
          <a:p>
            <a:pPr marL="0" indent="0" algn="ctr">
              <a:buNone/>
            </a:pPr>
            <a:r>
              <a:rPr lang="en-US" dirty="0"/>
              <a:t>Given a satellite image of clouds, determine whether it contains a specific cloud organization pattern </a:t>
            </a:r>
          </a:p>
        </p:txBody>
      </p:sp>
      <p:pic>
        <p:nvPicPr>
          <p:cNvPr id="10" name="Picture 9" descr="A close up of a sign&#10;&#10;Description automatically generated">
            <a:extLst>
              <a:ext uri="{FF2B5EF4-FFF2-40B4-BE49-F238E27FC236}">
                <a16:creationId xmlns:a16="http://schemas.microsoft.com/office/drawing/2014/main" id="{374EFD9B-C31B-D54B-BE43-80A0B25D22B8}"/>
              </a:ext>
            </a:extLst>
          </p:cNvPr>
          <p:cNvPicPr>
            <a:picLocks noChangeAspect="1"/>
          </p:cNvPicPr>
          <p:nvPr/>
        </p:nvPicPr>
        <p:blipFill>
          <a:blip r:embed="rId4"/>
          <a:stretch>
            <a:fillRect/>
          </a:stretch>
        </p:blipFill>
        <p:spPr>
          <a:xfrm>
            <a:off x="1319742" y="1311005"/>
            <a:ext cx="6514113" cy="4265193"/>
          </a:xfrm>
          <a:prstGeom prst="rect">
            <a:avLst/>
          </a:prstGeom>
        </p:spPr>
      </p:pic>
    </p:spTree>
    <p:extLst>
      <p:ext uri="{BB962C8B-B14F-4D97-AF65-F5344CB8AC3E}">
        <p14:creationId xmlns:p14="http://schemas.microsoft.com/office/powerpoint/2010/main" val="1215918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435F1-972F-0847-BBF0-17AED68215E0}"/>
              </a:ext>
            </a:extLst>
          </p:cNvPr>
          <p:cNvSpPr>
            <a:spLocks noGrp="1"/>
          </p:cNvSpPr>
          <p:nvPr>
            <p:ph type="title"/>
          </p:nvPr>
        </p:nvSpPr>
        <p:spPr/>
        <p:txBody>
          <a:bodyPr/>
          <a:lstStyle/>
          <a:p>
            <a:r>
              <a:rPr lang="en-US" dirty="0"/>
              <a:t>Importance</a:t>
            </a:r>
          </a:p>
        </p:txBody>
      </p:sp>
      <p:pic>
        <p:nvPicPr>
          <p:cNvPr id="6" name="Picture 5">
            <a:extLst>
              <a:ext uri="{FF2B5EF4-FFF2-40B4-BE49-F238E27FC236}">
                <a16:creationId xmlns:a16="http://schemas.microsoft.com/office/drawing/2014/main" id="{A61D9FF6-B142-4A4E-9068-85A26CA1E0BF}"/>
              </a:ext>
            </a:extLst>
          </p:cNvPr>
          <p:cNvPicPr>
            <a:picLocks noChangeAspect="1"/>
          </p:cNvPicPr>
          <p:nvPr/>
        </p:nvPicPr>
        <p:blipFill>
          <a:blip r:embed="rId3"/>
          <a:stretch>
            <a:fillRect/>
          </a:stretch>
        </p:blipFill>
        <p:spPr>
          <a:xfrm>
            <a:off x="0" y="1012282"/>
            <a:ext cx="6965640" cy="3565209"/>
          </a:xfrm>
          <a:prstGeom prst="rect">
            <a:avLst/>
          </a:prstGeom>
        </p:spPr>
      </p:pic>
      <p:sp>
        <p:nvSpPr>
          <p:cNvPr id="7" name="Content Placeholder 4">
            <a:extLst>
              <a:ext uri="{FF2B5EF4-FFF2-40B4-BE49-F238E27FC236}">
                <a16:creationId xmlns:a16="http://schemas.microsoft.com/office/drawing/2014/main" id="{4F309147-7972-894D-AF2F-4FD4CE3A0BDE}"/>
              </a:ext>
            </a:extLst>
          </p:cNvPr>
          <p:cNvSpPr>
            <a:spLocks noGrp="1"/>
          </p:cNvSpPr>
          <p:nvPr>
            <p:ph idx="1"/>
          </p:nvPr>
        </p:nvSpPr>
        <p:spPr>
          <a:xfrm>
            <a:off x="347262" y="4814558"/>
            <a:ext cx="4822076" cy="1648596"/>
          </a:xfrm>
          <a:solidFill>
            <a:srgbClr val="A7934B">
              <a:alpha val="25000"/>
            </a:srgbClr>
          </a:solidFill>
        </p:spPr>
        <p:txBody>
          <a:bodyPr anchor="ctr">
            <a:normAutofit fontScale="85000" lnSpcReduction="20000"/>
          </a:bodyPr>
          <a:lstStyle/>
          <a:p>
            <a:pPr marL="0" indent="0" algn="ctr">
              <a:buNone/>
            </a:pPr>
            <a:r>
              <a:rPr lang="en-US" dirty="0"/>
              <a:t>Climate change – increasingly driven by human intervention</a:t>
            </a:r>
          </a:p>
          <a:p>
            <a:pPr marL="0" indent="0" algn="ctr">
              <a:buNone/>
            </a:pPr>
            <a:r>
              <a:rPr lang="en-US" dirty="0"/>
              <a:t>How does cloud/climate feedback factor in with these rising </a:t>
            </a:r>
          </a:p>
        </p:txBody>
      </p:sp>
      <p:pic>
        <p:nvPicPr>
          <p:cNvPr id="9" name="Picture 8" descr="A close up of a logo&#10;&#10;Description automatically generated">
            <a:extLst>
              <a:ext uri="{FF2B5EF4-FFF2-40B4-BE49-F238E27FC236}">
                <a16:creationId xmlns:a16="http://schemas.microsoft.com/office/drawing/2014/main" id="{4219DAAB-A41A-454F-981B-6B22B7CE5CDD}"/>
              </a:ext>
            </a:extLst>
          </p:cNvPr>
          <p:cNvPicPr>
            <a:picLocks noChangeAspect="1"/>
          </p:cNvPicPr>
          <p:nvPr/>
        </p:nvPicPr>
        <p:blipFill>
          <a:blip r:embed="rId4"/>
          <a:stretch>
            <a:fillRect/>
          </a:stretch>
        </p:blipFill>
        <p:spPr>
          <a:xfrm>
            <a:off x="5516600" y="4314950"/>
            <a:ext cx="3341650" cy="2148204"/>
          </a:xfrm>
          <a:prstGeom prst="rect">
            <a:avLst/>
          </a:prstGeom>
        </p:spPr>
      </p:pic>
    </p:spTree>
    <p:extLst>
      <p:ext uri="{BB962C8B-B14F-4D97-AF65-F5344CB8AC3E}">
        <p14:creationId xmlns:p14="http://schemas.microsoft.com/office/powerpoint/2010/main" val="1737258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BEFCE-2260-9C4B-B4C6-DCE468E7C54B}"/>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9B6688C5-2FDF-914B-BDE9-068CA7BE1BCE}"/>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EEAAD1D8-3F46-F34B-9109-6596AEC068AD}"/>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308388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B8A6B-E55E-8645-A6E4-5B329ABBA551}"/>
              </a:ext>
            </a:extLst>
          </p:cNvPr>
          <p:cNvSpPr>
            <a:spLocks noGrp="1"/>
          </p:cNvSpPr>
          <p:nvPr>
            <p:ph type="title"/>
          </p:nvPr>
        </p:nvSpPr>
        <p:spPr/>
        <p:txBody>
          <a:bodyPr/>
          <a:lstStyle/>
          <a:p>
            <a:r>
              <a:rPr lang="en-US" dirty="0"/>
              <a:t>Validation</a:t>
            </a:r>
          </a:p>
        </p:txBody>
      </p:sp>
      <p:sp>
        <p:nvSpPr>
          <p:cNvPr id="3" name="Content Placeholder 2">
            <a:extLst>
              <a:ext uri="{FF2B5EF4-FFF2-40B4-BE49-F238E27FC236}">
                <a16:creationId xmlns:a16="http://schemas.microsoft.com/office/drawing/2014/main" id="{0F9BE0C4-6667-F945-9344-08BBCE351F1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CA64FE7D-4746-9A49-8F18-F6329BDC243A}"/>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99782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BDD7E-0027-B24E-ADE2-FDD84D34B033}"/>
              </a:ext>
            </a:extLst>
          </p:cNvPr>
          <p:cNvSpPr>
            <a:spLocks noGrp="1"/>
          </p:cNvSpPr>
          <p:nvPr>
            <p:ph type="title"/>
          </p:nvPr>
        </p:nvSpPr>
        <p:spPr/>
        <p:txBody>
          <a:bodyPr/>
          <a:lstStyle/>
          <a:p>
            <a:r>
              <a:rPr lang="en-US" dirty="0"/>
              <a:t>Timeline</a:t>
            </a:r>
          </a:p>
        </p:txBody>
      </p:sp>
      <p:sp>
        <p:nvSpPr>
          <p:cNvPr id="3" name="Content Placeholder 2">
            <a:extLst>
              <a:ext uri="{FF2B5EF4-FFF2-40B4-BE49-F238E27FC236}">
                <a16:creationId xmlns:a16="http://schemas.microsoft.com/office/drawing/2014/main" id="{58B87ED7-A4F8-4F42-8C63-77947E7E2DCB}"/>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B666815E-EF8B-0A40-A0F8-E382AFFE4E1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9028273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86A1E-2391-CB48-9949-4291BE714253}"/>
              </a:ext>
            </a:extLst>
          </p:cNvPr>
          <p:cNvSpPr>
            <a:spLocks noGrp="1"/>
          </p:cNvSpPr>
          <p:nvPr>
            <p:ph type="title"/>
          </p:nvPr>
        </p:nvSpPr>
        <p:spPr/>
        <p:txBody>
          <a:bodyPr/>
          <a:lstStyle/>
          <a:p>
            <a:endParaRPr lang="en-US"/>
          </a:p>
        </p:txBody>
      </p:sp>
      <p:pic>
        <p:nvPicPr>
          <p:cNvPr id="7" name="Picture 6" descr="A picture containing tree, outdoor&#10;&#10;Description automatically generated">
            <a:extLst>
              <a:ext uri="{FF2B5EF4-FFF2-40B4-BE49-F238E27FC236}">
                <a16:creationId xmlns:a16="http://schemas.microsoft.com/office/drawing/2014/main" id="{671D0F8E-882B-6748-839C-77774074A0D8}"/>
              </a:ext>
            </a:extLst>
          </p:cNvPr>
          <p:cNvPicPr>
            <a:picLocks noChangeAspect="1"/>
          </p:cNvPicPr>
          <p:nvPr/>
        </p:nvPicPr>
        <p:blipFill>
          <a:blip r:embed="rId2"/>
          <a:stretch>
            <a:fillRect/>
          </a:stretch>
        </p:blipFill>
        <p:spPr>
          <a:xfrm>
            <a:off x="782169" y="708101"/>
            <a:ext cx="7579661" cy="5056717"/>
          </a:xfrm>
          <a:prstGeom prst="rect">
            <a:avLst/>
          </a:prstGeom>
        </p:spPr>
      </p:pic>
    </p:spTree>
    <p:extLst>
      <p:ext uri="{BB962C8B-B14F-4D97-AF65-F5344CB8AC3E}">
        <p14:creationId xmlns:p14="http://schemas.microsoft.com/office/powerpoint/2010/main" val="20632154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6CCFBC-CEEA-8445-9C0A-80973839FEA5}"/>
              </a:ext>
            </a:extLst>
          </p:cNvPr>
          <p:cNvSpPr>
            <a:spLocks noGrp="1"/>
          </p:cNvSpPr>
          <p:nvPr>
            <p:ph type="title"/>
          </p:nvPr>
        </p:nvSpPr>
        <p:spPr>
          <a:xfrm>
            <a:off x="285750" y="211873"/>
            <a:ext cx="8572500" cy="1003610"/>
          </a:xfrm>
        </p:spPr>
        <p:txBody>
          <a:bodyPr>
            <a:normAutofit fontScale="90000"/>
          </a:bodyPr>
          <a:lstStyle/>
          <a:p>
            <a:r>
              <a:rPr lang="en-US" dirty="0"/>
              <a:t>And if the headline is two lines long, it looks like this and gets a little smaller</a:t>
            </a:r>
          </a:p>
        </p:txBody>
      </p:sp>
      <p:sp>
        <p:nvSpPr>
          <p:cNvPr id="5" name="Content Placeholder 4">
            <a:extLst>
              <a:ext uri="{FF2B5EF4-FFF2-40B4-BE49-F238E27FC236}">
                <a16:creationId xmlns:a16="http://schemas.microsoft.com/office/drawing/2014/main" id="{19ACE267-5498-454D-8569-493E6EDFE21F}"/>
              </a:ext>
            </a:extLst>
          </p:cNvPr>
          <p:cNvSpPr>
            <a:spLocks noGrp="1"/>
          </p:cNvSpPr>
          <p:nvPr>
            <p:ph idx="1"/>
          </p:nvPr>
        </p:nvSpPr>
        <p:spPr/>
        <p:txBody>
          <a:bodyPr/>
          <a:lstStyle/>
          <a:p>
            <a:r>
              <a:rPr lang="en-US" dirty="0"/>
              <a:t>This is the first point.</a:t>
            </a:r>
          </a:p>
          <a:p>
            <a:r>
              <a:rPr lang="en-US" dirty="0"/>
              <a:t>Here’s a second point. Let’s make it a longer one and see how it wraps</a:t>
            </a:r>
          </a:p>
          <a:p>
            <a:pPr lvl="1"/>
            <a:r>
              <a:rPr lang="en-US" dirty="0"/>
              <a:t>Example of a sub point.</a:t>
            </a:r>
          </a:p>
          <a:p>
            <a:pPr lvl="1"/>
            <a:r>
              <a:rPr lang="en-US" dirty="0"/>
              <a:t>Another sub point</a:t>
            </a:r>
          </a:p>
          <a:p>
            <a:r>
              <a:rPr lang="en-US" dirty="0"/>
              <a:t>Look, I’m a third point.</a:t>
            </a:r>
          </a:p>
          <a:p>
            <a:pPr lvl="1"/>
            <a:r>
              <a:rPr lang="en-US" dirty="0"/>
              <a:t>Subpoint example</a:t>
            </a:r>
          </a:p>
          <a:p>
            <a:pPr lvl="2"/>
            <a:r>
              <a:rPr lang="en-US" dirty="0"/>
              <a:t>Sub-sub point example the first</a:t>
            </a:r>
          </a:p>
          <a:p>
            <a:pPr lvl="2"/>
            <a:r>
              <a:rPr lang="en-US" dirty="0"/>
              <a:t>And the second</a:t>
            </a:r>
          </a:p>
        </p:txBody>
      </p:sp>
    </p:spTree>
    <p:extLst>
      <p:ext uri="{BB962C8B-B14F-4D97-AF65-F5344CB8AC3E}">
        <p14:creationId xmlns:p14="http://schemas.microsoft.com/office/powerpoint/2010/main" val="250222867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2015_editable_slide_template</Template>
  <TotalTime>393</TotalTime>
  <Words>163</Words>
  <Application>Microsoft Macintosh PowerPoint</Application>
  <PresentationFormat>On-screen Show (4:3)</PresentationFormat>
  <Paragraphs>27</Paragraphs>
  <Slides>8</Slides>
  <Notes>2</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8</vt:i4>
      </vt:variant>
    </vt:vector>
  </HeadingPairs>
  <TitlesOfParts>
    <vt:vector size="15" baseType="lpstr">
      <vt:lpstr>Roboto Condensed Light</vt:lpstr>
      <vt:lpstr>Calibri</vt:lpstr>
      <vt:lpstr>Arial</vt:lpstr>
      <vt:lpstr>Roboto</vt:lpstr>
      <vt:lpstr>Custom Design</vt:lpstr>
      <vt:lpstr>1_Custom Design</vt:lpstr>
      <vt:lpstr>2_Custom Design</vt:lpstr>
      <vt:lpstr>Clearing the Haze from Climate Models </vt:lpstr>
      <vt:lpstr>Problem Statement</vt:lpstr>
      <vt:lpstr>Importance</vt:lpstr>
      <vt:lpstr>Methodology</vt:lpstr>
      <vt:lpstr>Validation</vt:lpstr>
      <vt:lpstr>Timeline</vt:lpstr>
      <vt:lpstr>PowerPoint Presentation</vt:lpstr>
      <vt:lpstr>And if the headline is two lines long, it looks like this and gets a little smaller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Prerna Jain</cp:lastModifiedBy>
  <cp:revision>38</cp:revision>
  <dcterms:created xsi:type="dcterms:W3CDTF">2016-03-09T16:46:53Z</dcterms:created>
  <dcterms:modified xsi:type="dcterms:W3CDTF">2019-09-26T20:41:32Z</dcterms:modified>
</cp:coreProperties>
</file>

<file path=docProps/thumbnail.jpeg>
</file>